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ecky Gochanour" initials="BG" lastIdx="1" clrIdx="1">
    <p:extLst>
      <p:ext uri="{19B8F6BF-5375-455C-9EA6-DF929625EA0E}">
        <p15:presenceInfo xmlns:p15="http://schemas.microsoft.com/office/powerpoint/2012/main" userId="S::rgochanour@smp.org::afafe086-c5d7-459e-82a8-30ca103da5c8" providerId="AD"/>
      </p:ext>
    </p:extLst>
  </p:cmAuthor>
  <p:cmAuthor id="3" name="Caren Yang" initials="CY" lastIdx="1" clrIdx="2">
    <p:extLst>
      <p:ext uri="{19B8F6BF-5375-455C-9EA6-DF929625EA0E}">
        <p15:presenceInfo xmlns:p15="http://schemas.microsoft.com/office/powerpoint/2012/main" userId="S::cyang@smp.org::c07c1777-f2c6-4df3-ab1f-595b6a8c38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7" autoAdjust="0"/>
    <p:restoredTop sz="85918" autoAdjust="0"/>
  </p:normalViewPr>
  <p:slideViewPr>
    <p:cSldViewPr>
      <p:cViewPr>
        <p:scale>
          <a:sx n="68" d="100"/>
          <a:sy n="68" d="100"/>
        </p:scale>
        <p:origin x="51" y="-463"/>
      </p:cViewPr>
      <p:guideLst>
        <p:guide orient="horz" pos="2160"/>
        <p:guide pos="2880"/>
      </p:guideLst>
    </p:cSldViewPr>
  </p:slideViewPr>
  <p:notesTextViewPr>
    <p:cViewPr>
      <p:scale>
        <a:sx n="100" d="100"/>
        <a:sy n="100" d="100"/>
      </p:scale>
      <p:origin x="0" y="-298"/>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MNStudio/Shutterstock.com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The bride and groom must give their free consent to the marriage for it to be valid. Consent is the will of the man and woman to give themselves to each other in order to live a lifelong covenant of faithful love, and to be open to sharing that love with children.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dirty="0">
                <a:solidFill>
                  <a:schemeClr val="bg1">
                    <a:lumMod val="65000"/>
                  </a:schemeClr>
                </a:solidFill>
              </a:rPr>
              <a:t>Notes: </a:t>
            </a:r>
            <a:r>
              <a:rPr lang="en-US" sz="1200" i="0" dirty="0">
                <a:solidFill>
                  <a:schemeClr val="bg1">
                    <a:lumMod val="65000"/>
                  </a:schemeClr>
                </a:solidFill>
              </a:rPr>
              <a:t>The Church considers the following three elements to be essential to every marriage: unity, indissolubility, and openness to children.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3484285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Rawpixel.com/Shutterstock.com</a:t>
            </a:r>
          </a:p>
          <a:p>
            <a:endParaRPr lang="en-US" i="1" dirty="0"/>
          </a:p>
          <a:p>
            <a:r>
              <a:rPr lang="en-US" i="1" dirty="0"/>
              <a:t>Notes: </a:t>
            </a:r>
            <a:r>
              <a:rPr lang="en-US" dirty="0"/>
              <a:t>A man and woman united in marriage must also be open to the gift of children and ready to take responsibility for their growth and education, especially in morality and the spiritual life. Each child is unique and comes with unique gifts and talents. Parents are called to notice and nurture these gifts. Parents are called to encourage their children in a suitable vocation.</a:t>
            </a:r>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179022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wideonet/Shutterstock.com</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Bjorn Beheydt / Shutterstock.com</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Kseniya Ivanova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When Jesus taught about the divine plan for marriage, he went all the way back to the Book of Genesis and taught about the two becoming one body (see Genesis 2:24 and Matthew 19:1</a:t>
            </a:r>
            <a:r>
              <a:rPr lang="en-US" sz="1200" b="0" i="0" u="none" strike="noStrike" kern="1200" baseline="0" dirty="0">
                <a:solidFill>
                  <a:schemeClr val="tx1"/>
                </a:solidFill>
                <a:latin typeface="+mn-lt"/>
                <a:ea typeface="+mn-ea"/>
                <a:cs typeface="+mn-cs"/>
              </a:rPr>
              <a:t>–</a:t>
            </a:r>
            <a:r>
              <a:rPr lang="en-US" sz="1200" i="0" dirty="0">
                <a:solidFill>
                  <a:schemeClr val="bg1">
                    <a:lumMod val="65000"/>
                  </a:schemeClr>
                </a:solidFill>
              </a:rPr>
              <a:t>12). Jesus concluded that the reason marriages cannot be dissolved is because the husband and wife are no longer two separate people, but one flesh.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Renata Sedmakova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 the Book of Ruth and the Book of Tobit, the prophets prepared the people for a deeper understanding of the unity and indissolubility of married love between a man and a woman. The Song of Songs, which on the surface appears to be a human love story, is traditionally seen as a metaphor for God’s covenantal love for his people.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Nat Nantaporn D / Shutterstock.com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jorisvo/Shutterstock.com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u="none" dirty="0">
                <a:solidFill>
                  <a:schemeClr val="bg1">
                    <a:lumMod val="65000"/>
                  </a:schemeClr>
                </a:solidFill>
              </a:rPr>
              <a:t>Jesus prohibited divorce and remarriage (see Matthew 19:1</a:t>
            </a:r>
            <a:r>
              <a:rPr lang="en-US" sz="1200" b="0" i="0" u="none" strike="noStrike" kern="1200" baseline="0" dirty="0">
                <a:solidFill>
                  <a:schemeClr val="tx1"/>
                </a:solidFill>
                <a:latin typeface="+mn-lt"/>
                <a:ea typeface="+mn-ea"/>
                <a:cs typeface="+mn-cs"/>
              </a:rPr>
              <a:t>–</a:t>
            </a:r>
            <a:r>
              <a:rPr lang="en-US" sz="1200" i="0" u="none" dirty="0">
                <a:solidFill>
                  <a:schemeClr val="bg1">
                    <a:lumMod val="65000"/>
                  </a:schemeClr>
                </a:solidFill>
              </a:rPr>
              <a:t>12, 5:31</a:t>
            </a:r>
            <a:r>
              <a:rPr lang="en-US" sz="1200" b="0" i="0" u="none" strike="noStrike" kern="1200" baseline="0" dirty="0">
                <a:solidFill>
                  <a:schemeClr val="tx1"/>
                </a:solidFill>
                <a:latin typeface="+mn-lt"/>
                <a:ea typeface="+mn-ea"/>
                <a:cs typeface="+mn-cs"/>
              </a:rPr>
              <a:t>–</a:t>
            </a:r>
            <a:r>
              <a:rPr lang="en-US" sz="1200" i="0" u="none" dirty="0">
                <a:solidFill>
                  <a:schemeClr val="bg1">
                    <a:lumMod val="65000"/>
                  </a:schemeClr>
                </a:solidFill>
              </a:rPr>
              <a:t>32). He taught that marriage is truly a covenantal relationship, like the covenantal relationship between God and his people, and therefore cannot be dissolved. God’s plan for human relationship, for most people, includes a lifetime of love to reflect, mediate, and witness his own deep and faithful covenantal love.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u="none"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u="none" dirty="0">
                <a:solidFill>
                  <a:schemeClr val="bg1">
                    <a:lumMod val="65000"/>
                  </a:schemeClr>
                </a:solidFill>
              </a:rPr>
              <a:t>Jesus also demonstrated his love of children and stated that the Kingdom of Heaven belongs to them (see Matthew 19:13</a:t>
            </a:r>
            <a:r>
              <a:rPr lang="en-US" sz="1200" b="0" i="0" u="none" strike="noStrike" kern="1200" baseline="0" dirty="0">
                <a:solidFill>
                  <a:schemeClr val="tx1"/>
                </a:solidFill>
                <a:latin typeface="+mn-lt"/>
                <a:ea typeface="+mn-ea"/>
                <a:cs typeface="+mn-cs"/>
              </a:rPr>
              <a:t>–</a:t>
            </a:r>
            <a:r>
              <a:rPr lang="en-US" sz="1200" i="0" u="none" dirty="0">
                <a:solidFill>
                  <a:schemeClr val="bg1">
                    <a:lumMod val="65000"/>
                  </a:schemeClr>
                </a:solidFill>
              </a:rPr>
              <a:t>15). And, as gifts, they bring great good to their parents. In marriage, a man and a woman cooperate with God in bringing new life into the world. </a:t>
            </a:r>
            <a:endParaRPr lang="en-US" sz="1200" i="1"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Shamilini/Shutterstock.com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Saint Paul states that he knows no greater union than that of Christ and the Church. The Sacrament of Matrimony is a sign of that union. In this sacrament, a man and a woman are given the grace to love each other with the same love with which Christ loves the Church. The Sacrament of Matrimony, through its graces, brings human love to fulfillment and to unbroken unity. The grace of the Sacrament of Matrimony joins a man and a woman and makes them holy as they journey together on the path to eternal happiness.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John Neff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Marriage preparation programs likely include meeting with a married couple and a priest or deacon. Sometimes a parish may offer a mentor couple program. Most programs include a marriage preparation inventory, completed by the engaged couple, highlighting various areas of life that are important areas of discussion for potential spouses.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981200"/>
            <a:ext cx="6400800" cy="1470025"/>
          </a:xfrm>
        </p:spPr>
        <p:txBody>
          <a:bodyPr/>
          <a:lstStyle/>
          <a:p>
            <a:r>
              <a:rPr lang="en-US" dirty="0"/>
              <a:t>The Sacrament </a:t>
            </a:r>
            <a:br>
              <a:rPr lang="en-US" dirty="0"/>
            </a:br>
            <a:r>
              <a:rPr lang="en-US" dirty="0"/>
              <a:t>of Matr</a:t>
            </a:r>
            <a:r>
              <a:rPr lang="en-US" b="0" dirty="0"/>
              <a:t>i</a:t>
            </a:r>
            <a:r>
              <a:rPr lang="en-US" dirty="0"/>
              <a:t>mony</a:t>
            </a:r>
          </a:p>
        </p:txBody>
      </p:sp>
      <p:sp>
        <p:nvSpPr>
          <p:cNvPr id="3" name="Subtitle 2"/>
          <p:cNvSpPr txBox="1">
            <a:spLocks/>
          </p:cNvSpPr>
          <p:nvPr/>
        </p:nvSpPr>
        <p:spPr>
          <a:xfrm>
            <a:off x="-30866"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Sacraments and God’s Grace</a:t>
            </a:r>
          </a:p>
          <a:p>
            <a:pPr marL="0" indent="0" algn="ctr">
              <a:buNone/>
            </a:pPr>
            <a:r>
              <a:rPr lang="en-US" dirty="0"/>
              <a:t>Unit 5, Chapter 12</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TX006856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 y="990600"/>
            <a:ext cx="5989320" cy="533400"/>
          </a:xfrm>
        </p:spPr>
        <p:txBody>
          <a:bodyPr/>
          <a:lstStyle/>
          <a:p>
            <a:r>
              <a:rPr lang="en-US" dirty="0"/>
              <a:t>The Order of Matrimony</a:t>
            </a:r>
          </a:p>
        </p:txBody>
      </p:sp>
      <p:pic>
        <p:nvPicPr>
          <p:cNvPr id="5" name="Picture 4" descr="A picture containing rug, furniture, sidewalk, row&#10;&#10;Description automatically generated">
            <a:extLst>
              <a:ext uri="{FF2B5EF4-FFF2-40B4-BE49-F238E27FC236}">
                <a16:creationId xmlns:a16="http://schemas.microsoft.com/office/drawing/2014/main" id="{154179FF-EBBB-47EF-8EA4-E7FE35D5D914}"/>
              </a:ext>
            </a:extLst>
          </p:cNvPr>
          <p:cNvPicPr>
            <a:picLocks noChangeAspect="1"/>
          </p:cNvPicPr>
          <p:nvPr/>
        </p:nvPicPr>
        <p:blipFill rotWithShape="1">
          <a:blip r:embed="rId3">
            <a:extLst>
              <a:ext uri="{28A0092B-C50C-407E-A947-70E740481C1C}">
                <a14:useLocalDpi xmlns:a14="http://schemas.microsoft.com/office/drawing/2010/main" val="0"/>
              </a:ext>
            </a:extLst>
          </a:blip>
          <a:srcRect l="14858" r="10762" b="10455"/>
          <a:stretch/>
        </p:blipFill>
        <p:spPr>
          <a:xfrm>
            <a:off x="5437626" y="1143000"/>
            <a:ext cx="3706374" cy="2971800"/>
          </a:xfrm>
          <a:prstGeom prst="rect">
            <a:avLst/>
          </a:prstGeom>
        </p:spPr>
      </p:pic>
      <p:sp>
        <p:nvSpPr>
          <p:cNvPr id="3" name="Content Placeholder 2"/>
          <p:cNvSpPr>
            <a:spLocks noGrp="1"/>
          </p:cNvSpPr>
          <p:nvPr>
            <p:ph idx="1"/>
          </p:nvPr>
        </p:nvSpPr>
        <p:spPr>
          <a:xfrm>
            <a:off x="685800" y="1600200"/>
            <a:ext cx="7772400" cy="5562600"/>
          </a:xfrm>
        </p:spPr>
        <p:txBody>
          <a:bodyPr>
            <a:normAutofit/>
          </a:bodyPr>
          <a:lstStyle/>
          <a:p>
            <a:pPr marL="231775" indent="-231775">
              <a:lnSpc>
                <a:spcPct val="114000"/>
              </a:lnSpc>
              <a:spcBef>
                <a:spcPts val="0"/>
              </a:spcBef>
            </a:pPr>
            <a:r>
              <a:rPr lang="en-US" sz="2200" dirty="0"/>
              <a:t>Marriage is a public vocation. It </a:t>
            </a:r>
            <a:br>
              <a:rPr lang="en-US" sz="2200" dirty="0"/>
            </a:br>
            <a:r>
              <a:rPr lang="en-US" sz="2200" dirty="0"/>
              <a:t>is usually public and in a church. </a:t>
            </a:r>
          </a:p>
          <a:p>
            <a:pPr marL="231775" indent="-231775">
              <a:lnSpc>
                <a:spcPct val="114000"/>
              </a:lnSpc>
              <a:spcBef>
                <a:spcPts val="0"/>
              </a:spcBef>
            </a:pPr>
            <a:r>
              <a:rPr lang="en-US" sz="2200" dirty="0"/>
              <a:t>The presence of the minister and </a:t>
            </a:r>
            <a:br>
              <a:rPr lang="en-US" sz="2200" dirty="0"/>
            </a:br>
            <a:r>
              <a:rPr lang="en-US" sz="2200" dirty="0"/>
              <a:t>the witnesses is a tangible sign </a:t>
            </a:r>
            <a:br>
              <a:rPr lang="en-US" sz="2200" dirty="0"/>
            </a:br>
            <a:r>
              <a:rPr lang="en-US" sz="2200" dirty="0"/>
              <a:t>that sacramental marriage is a </a:t>
            </a:r>
            <a:br>
              <a:rPr lang="en-US" sz="2200" dirty="0"/>
            </a:br>
            <a:r>
              <a:rPr lang="en-US" sz="2200" dirty="0"/>
              <a:t>communal and ecclesial reality, </a:t>
            </a:r>
            <a:br>
              <a:rPr lang="en-US" sz="2200" dirty="0"/>
            </a:br>
            <a:r>
              <a:rPr lang="en-US" sz="2200" dirty="0"/>
              <a:t>not a private or secular matter. </a:t>
            </a:r>
          </a:p>
          <a:p>
            <a:pPr marL="231775" indent="-231775">
              <a:lnSpc>
                <a:spcPct val="114000"/>
              </a:lnSpc>
              <a:spcBef>
                <a:spcPts val="0"/>
              </a:spcBef>
            </a:pPr>
            <a:r>
              <a:rPr lang="en-US" sz="2200" dirty="0"/>
              <a:t>The priest or deacon is not the minister of the sacrament but a witness representing the Church. The actual ministers of the sacrament are the bride and groom.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371600"/>
            <a:ext cx="4724400" cy="533400"/>
          </a:xfrm>
        </p:spPr>
        <p:txBody>
          <a:bodyPr>
            <a:normAutofit fontScale="90000"/>
          </a:bodyPr>
          <a:lstStyle/>
          <a:p>
            <a:r>
              <a:rPr lang="en-US" sz="3100" dirty="0"/>
              <a:t>Discuss with a Partner</a:t>
            </a:r>
            <a:br>
              <a:rPr lang="en-US" dirty="0"/>
            </a:br>
            <a:endParaRPr lang="en-US" dirty="0"/>
          </a:p>
        </p:txBody>
      </p:sp>
      <p:sp>
        <p:nvSpPr>
          <p:cNvPr id="3" name="Content Placeholder 2"/>
          <p:cNvSpPr>
            <a:spLocks noGrp="1"/>
          </p:cNvSpPr>
          <p:nvPr>
            <p:ph idx="1"/>
          </p:nvPr>
        </p:nvSpPr>
        <p:spPr>
          <a:xfrm>
            <a:off x="3886200" y="2209800"/>
            <a:ext cx="3505200" cy="1905000"/>
          </a:xfrm>
        </p:spPr>
        <p:txBody>
          <a:bodyPr/>
          <a:lstStyle/>
          <a:p>
            <a:pPr marL="0" indent="0">
              <a:lnSpc>
                <a:spcPct val="114000"/>
              </a:lnSpc>
              <a:spcBef>
                <a:spcPts val="0"/>
              </a:spcBef>
              <a:buNone/>
            </a:pPr>
            <a:r>
              <a:rPr lang="en-US" dirty="0"/>
              <a:t>What do you think are the essential elements of a marriage? </a:t>
            </a:r>
          </a:p>
        </p:txBody>
      </p:sp>
      <p:pic>
        <p:nvPicPr>
          <p:cNvPr id="4" name="Picture 3" descr="Icon&#10;&#10;Description automatically generated">
            <a:extLst>
              <a:ext uri="{FF2B5EF4-FFF2-40B4-BE49-F238E27FC236}">
                <a16:creationId xmlns:a16="http://schemas.microsoft.com/office/drawing/2014/main" id="{17555386-858F-486B-82B1-273F225FA6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358" y="1851334"/>
            <a:ext cx="2151385" cy="215009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7A3A5-F212-4194-A577-312D8CFF4779}"/>
              </a:ext>
            </a:extLst>
          </p:cNvPr>
          <p:cNvSpPr>
            <a:spLocks noGrp="1"/>
          </p:cNvSpPr>
          <p:nvPr>
            <p:ph type="title"/>
          </p:nvPr>
        </p:nvSpPr>
        <p:spPr>
          <a:xfrm>
            <a:off x="1450428" y="914400"/>
            <a:ext cx="5636172" cy="685800"/>
          </a:xfrm>
        </p:spPr>
        <p:txBody>
          <a:bodyPr/>
          <a:lstStyle/>
          <a:p>
            <a:r>
              <a:rPr lang="en-US" dirty="0"/>
              <a:t>Marriage: A Lifelong Journey</a:t>
            </a:r>
          </a:p>
        </p:txBody>
      </p:sp>
      <p:sp>
        <p:nvSpPr>
          <p:cNvPr id="3" name="Content Placeholder 2">
            <a:extLst>
              <a:ext uri="{FF2B5EF4-FFF2-40B4-BE49-F238E27FC236}">
                <a16:creationId xmlns:a16="http://schemas.microsoft.com/office/drawing/2014/main" id="{50C8A047-C888-4CDE-A099-AA89BDCFF788}"/>
              </a:ext>
            </a:extLst>
          </p:cNvPr>
          <p:cNvSpPr>
            <a:spLocks noGrp="1"/>
          </p:cNvSpPr>
          <p:nvPr>
            <p:ph idx="1"/>
          </p:nvPr>
        </p:nvSpPr>
        <p:spPr>
          <a:xfrm>
            <a:off x="1447800" y="1600200"/>
            <a:ext cx="7162800" cy="4800600"/>
          </a:xfrm>
        </p:spPr>
        <p:txBody>
          <a:bodyPr>
            <a:noAutofit/>
          </a:bodyPr>
          <a:lstStyle/>
          <a:p>
            <a:pPr marL="0" indent="0">
              <a:lnSpc>
                <a:spcPct val="114000"/>
              </a:lnSpc>
              <a:spcBef>
                <a:spcPts val="0"/>
              </a:spcBef>
              <a:spcAft>
                <a:spcPts val="1000"/>
              </a:spcAft>
              <a:buNone/>
            </a:pPr>
            <a:r>
              <a:rPr lang="en-US" sz="2200" dirty="0"/>
              <a:t>The organization of a society directly affects marriage and family. Think of the many obstacles to family life </a:t>
            </a:r>
            <a:br>
              <a:rPr lang="en-US" sz="2200" dirty="0"/>
            </a:br>
            <a:r>
              <a:rPr lang="en-US" sz="2200" dirty="0"/>
              <a:t>in our society. </a:t>
            </a:r>
          </a:p>
          <a:p>
            <a:pPr marL="0" indent="0">
              <a:lnSpc>
                <a:spcPct val="114000"/>
              </a:lnSpc>
              <a:spcBef>
                <a:spcPts val="0"/>
              </a:spcBef>
              <a:spcAft>
                <a:spcPts val="200"/>
              </a:spcAft>
              <a:buNone/>
            </a:pPr>
            <a:r>
              <a:rPr lang="en-US" sz="2200" dirty="0"/>
              <a:t>What are some major areas that put a strain </a:t>
            </a:r>
            <a:br>
              <a:rPr lang="en-US" sz="2200" dirty="0"/>
            </a:br>
            <a:r>
              <a:rPr lang="en-US" sz="2200" dirty="0"/>
              <a:t>on a healthy family life?</a:t>
            </a:r>
          </a:p>
          <a:p>
            <a:pPr marL="231775" indent="-231775">
              <a:lnSpc>
                <a:spcPct val="114000"/>
              </a:lnSpc>
              <a:spcBef>
                <a:spcPts val="0"/>
              </a:spcBef>
            </a:pPr>
            <a:r>
              <a:rPr lang="en-US" sz="2200" dirty="0"/>
              <a:t>lack of affordable, quality childcare</a:t>
            </a:r>
          </a:p>
          <a:p>
            <a:pPr marL="231775" indent="-231775">
              <a:lnSpc>
                <a:spcPct val="114000"/>
              </a:lnSpc>
              <a:spcBef>
                <a:spcPts val="0"/>
              </a:spcBef>
            </a:pPr>
            <a:r>
              <a:rPr lang="en-US" sz="2200" dirty="0"/>
              <a:t>employment issues (low-wage or part-time </a:t>
            </a:r>
            <a:br>
              <a:rPr lang="en-US" sz="2200" dirty="0"/>
            </a:br>
            <a:r>
              <a:rPr lang="en-US" sz="2200" dirty="0"/>
              <a:t>work or lack of any employment)</a:t>
            </a:r>
          </a:p>
          <a:p>
            <a:pPr marL="231775" indent="-231775">
              <a:lnSpc>
                <a:spcPct val="114000"/>
              </a:lnSpc>
              <a:spcBef>
                <a:spcPts val="0"/>
              </a:spcBef>
            </a:pPr>
            <a:r>
              <a:rPr lang="en-US" sz="2200" dirty="0"/>
              <a:t>poverty and hunger</a:t>
            </a:r>
          </a:p>
          <a:p>
            <a:pPr marL="231775" indent="-231775">
              <a:lnSpc>
                <a:spcPct val="114000"/>
              </a:lnSpc>
              <a:spcBef>
                <a:spcPts val="0"/>
              </a:spcBef>
            </a:pPr>
            <a:r>
              <a:rPr lang="en-US" sz="2200" dirty="0"/>
              <a:t>work demands</a:t>
            </a:r>
          </a:p>
          <a:p>
            <a:pPr marL="231775" indent="-231775">
              <a:lnSpc>
                <a:spcPct val="114000"/>
              </a:lnSpc>
              <a:spcBef>
                <a:spcPts val="0"/>
              </a:spcBef>
            </a:pPr>
            <a:r>
              <a:rPr lang="en-US" sz="2200" dirty="0"/>
              <a:t>lack of extended family nearby</a:t>
            </a:r>
          </a:p>
        </p:txBody>
      </p:sp>
    </p:spTree>
    <p:extLst>
      <p:ext uri="{BB962C8B-B14F-4D97-AF65-F5344CB8AC3E}">
        <p14:creationId xmlns:p14="http://schemas.microsoft.com/office/powerpoint/2010/main" val="3680128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4960-9AD4-41E6-AA2F-6FBD48478A38}"/>
              </a:ext>
            </a:extLst>
          </p:cNvPr>
          <p:cNvSpPr>
            <a:spLocks noGrp="1"/>
          </p:cNvSpPr>
          <p:nvPr>
            <p:ph type="title"/>
          </p:nvPr>
        </p:nvSpPr>
        <p:spPr>
          <a:xfrm>
            <a:off x="914400" y="1066800"/>
            <a:ext cx="8229600" cy="685800"/>
          </a:xfrm>
        </p:spPr>
        <p:txBody>
          <a:bodyPr/>
          <a:lstStyle/>
          <a:p>
            <a:r>
              <a:rPr lang="en-US" dirty="0"/>
              <a:t>What Is the Domestic Church?</a:t>
            </a:r>
          </a:p>
        </p:txBody>
      </p:sp>
      <p:sp>
        <p:nvSpPr>
          <p:cNvPr id="3" name="Content Placeholder 2">
            <a:extLst>
              <a:ext uri="{FF2B5EF4-FFF2-40B4-BE49-F238E27FC236}">
                <a16:creationId xmlns:a16="http://schemas.microsoft.com/office/drawing/2014/main" id="{9A58FC70-E864-4D96-9B7E-0F11A57A542B}"/>
              </a:ext>
            </a:extLst>
          </p:cNvPr>
          <p:cNvSpPr>
            <a:spLocks noGrp="1"/>
          </p:cNvSpPr>
          <p:nvPr>
            <p:ph idx="1"/>
          </p:nvPr>
        </p:nvSpPr>
        <p:spPr>
          <a:xfrm>
            <a:off x="3828392" y="1828800"/>
            <a:ext cx="5163207" cy="4495800"/>
          </a:xfrm>
        </p:spPr>
        <p:txBody>
          <a:bodyPr>
            <a:noAutofit/>
          </a:bodyPr>
          <a:lstStyle/>
          <a:p>
            <a:pPr marL="231775" indent="-231775">
              <a:lnSpc>
                <a:spcPct val="114000"/>
              </a:lnSpc>
              <a:spcBef>
                <a:spcPts val="0"/>
              </a:spcBef>
            </a:pPr>
            <a:r>
              <a:rPr lang="en-US" sz="2200" dirty="0"/>
              <a:t>The family is the domestic church. </a:t>
            </a:r>
          </a:p>
          <a:p>
            <a:pPr marL="231775" indent="-231775">
              <a:lnSpc>
                <a:spcPct val="114000"/>
              </a:lnSpc>
              <a:spcBef>
                <a:spcPts val="0"/>
              </a:spcBef>
            </a:pPr>
            <a:r>
              <a:rPr lang="en-US" sz="2200" dirty="0"/>
              <a:t>It is the “church at home,” where children first hear the faith </a:t>
            </a:r>
            <a:br>
              <a:rPr lang="en-US" sz="2200" dirty="0"/>
            </a:br>
            <a:r>
              <a:rPr lang="en-US" sz="2200" dirty="0"/>
              <a:t>proclaimed by parents.</a:t>
            </a:r>
          </a:p>
          <a:p>
            <a:pPr marL="231775" indent="-231775">
              <a:lnSpc>
                <a:spcPct val="114000"/>
              </a:lnSpc>
              <a:spcBef>
                <a:spcPts val="0"/>
              </a:spcBef>
            </a:pPr>
            <a:r>
              <a:rPr lang="en-US" sz="2200" dirty="0"/>
              <a:t>The family fosters growth in human virtues and practice in Christian love. </a:t>
            </a:r>
          </a:p>
          <a:p>
            <a:pPr marL="231775" indent="-231775">
              <a:lnSpc>
                <a:spcPct val="114000"/>
              </a:lnSpc>
              <a:spcBef>
                <a:spcPts val="0"/>
              </a:spcBef>
            </a:pPr>
            <a:r>
              <a:rPr lang="en-US" sz="2200" dirty="0"/>
              <a:t>Children should see their parents </a:t>
            </a:r>
            <a:br>
              <a:rPr lang="en-US" sz="2200" dirty="0"/>
            </a:br>
            <a:r>
              <a:rPr lang="en-US" sz="2200" dirty="0"/>
              <a:t>praying, participating in the </a:t>
            </a:r>
            <a:br>
              <a:rPr lang="en-US" sz="2200" dirty="0"/>
            </a:br>
            <a:r>
              <a:rPr lang="en-US" sz="2200" dirty="0"/>
              <a:t>sacraments, helping those in need, serving others, and forgiving each other as the need arises. </a:t>
            </a:r>
          </a:p>
        </p:txBody>
      </p:sp>
      <p:pic>
        <p:nvPicPr>
          <p:cNvPr id="5" name="Picture 4" descr="A group of people looking at a computer&#10;&#10;Description automatically generated">
            <a:extLst>
              <a:ext uri="{FF2B5EF4-FFF2-40B4-BE49-F238E27FC236}">
                <a16:creationId xmlns:a16="http://schemas.microsoft.com/office/drawing/2014/main" id="{4EB86DEA-FE43-43A7-A1A6-DAEFDB8E51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136" t="-556" r="4123" b="1253"/>
          <a:stretch/>
        </p:blipFill>
        <p:spPr>
          <a:xfrm>
            <a:off x="0" y="1905000"/>
            <a:ext cx="3670100" cy="2895600"/>
          </a:xfrm>
          <a:prstGeom prst="rect">
            <a:avLst/>
          </a:prstGeom>
        </p:spPr>
      </p:pic>
    </p:spTree>
    <p:extLst>
      <p:ext uri="{BB962C8B-B14F-4D97-AF65-F5344CB8AC3E}">
        <p14:creationId xmlns:p14="http://schemas.microsoft.com/office/powerpoint/2010/main" val="2628583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838200"/>
            <a:ext cx="8229600" cy="533400"/>
          </a:xfrm>
        </p:spPr>
        <p:txBody>
          <a:bodyPr anchor="ctr">
            <a:normAutofit/>
          </a:bodyPr>
          <a:lstStyle/>
          <a:p>
            <a:pPr algn="ctr"/>
            <a:r>
              <a:rPr lang="en-US" sz="2400" dirty="0"/>
              <a:t>Chapter Focus Question:</a:t>
            </a:r>
          </a:p>
        </p:txBody>
      </p:sp>
      <p:pic>
        <p:nvPicPr>
          <p:cNvPr id="7" name="Picture 6" descr="A couple of people standing around a table&#10;&#10;Description automatically generated">
            <a:extLst>
              <a:ext uri="{FF2B5EF4-FFF2-40B4-BE49-F238E27FC236}">
                <a16:creationId xmlns:a16="http://schemas.microsoft.com/office/drawing/2014/main" id="{4EDCD61A-7CB2-4C22-B99D-C917CF24E5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8631" y="2590800"/>
            <a:ext cx="5491538" cy="3662855"/>
          </a:xfrm>
          <a:prstGeom prst="rect">
            <a:avLst/>
          </a:prstGeom>
        </p:spPr>
      </p:pic>
      <p:sp>
        <p:nvSpPr>
          <p:cNvPr id="9" name="Title 4">
            <a:extLst>
              <a:ext uri="{FF2B5EF4-FFF2-40B4-BE49-F238E27FC236}">
                <a16:creationId xmlns:a16="http://schemas.microsoft.com/office/drawing/2014/main" id="{4F81286D-CB69-4BBE-8F62-447FF6049272}"/>
              </a:ext>
            </a:extLst>
          </p:cNvPr>
          <p:cNvSpPr txBox="1">
            <a:spLocks/>
          </p:cNvSpPr>
          <p:nvPr/>
        </p:nvSpPr>
        <p:spPr>
          <a:xfrm>
            <a:off x="609600" y="1489841"/>
            <a:ext cx="8229600" cy="107993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200" dirty="0"/>
              <a:t>Why should I get married </a:t>
            </a:r>
            <a:br>
              <a:rPr lang="en-US" sz="3200" dirty="0"/>
            </a:br>
            <a:r>
              <a:rPr lang="en-US" sz="3200" dirty="0"/>
              <a:t>in the Church?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990600"/>
            <a:ext cx="8229600" cy="533400"/>
          </a:xfrm>
        </p:spPr>
        <p:txBody>
          <a:bodyPr/>
          <a:lstStyle/>
          <a:p>
            <a:r>
              <a:rPr lang="en-US" dirty="0"/>
              <a:t>Marriage Is a Lifelong Covenant</a:t>
            </a:r>
          </a:p>
        </p:txBody>
      </p:sp>
      <p:sp>
        <p:nvSpPr>
          <p:cNvPr id="6" name="Content Placeholder 5"/>
          <p:cNvSpPr>
            <a:spLocks noGrp="1"/>
          </p:cNvSpPr>
          <p:nvPr>
            <p:ph idx="1"/>
          </p:nvPr>
        </p:nvSpPr>
        <p:spPr>
          <a:xfrm>
            <a:off x="4191000" y="1676400"/>
            <a:ext cx="4191000" cy="5105399"/>
          </a:xfrm>
        </p:spPr>
        <p:txBody>
          <a:bodyPr>
            <a:normAutofit/>
          </a:bodyPr>
          <a:lstStyle/>
          <a:p>
            <a:pPr marL="231775" indent="-231775">
              <a:lnSpc>
                <a:spcPct val="114000"/>
              </a:lnSpc>
              <a:spcBef>
                <a:spcPts val="0"/>
              </a:spcBef>
            </a:pPr>
            <a:r>
              <a:rPr lang="en-US" sz="2200" dirty="0"/>
              <a:t>The union of a baptized man </a:t>
            </a:r>
            <a:br>
              <a:rPr lang="en-US" sz="2200" dirty="0"/>
            </a:br>
            <a:r>
              <a:rPr lang="en-US" sz="2200" dirty="0"/>
              <a:t>and a baptized woman in marriage is a sign and symbol of God’s covenant with his people, a covenant of love and grace in Jesus Christ. </a:t>
            </a:r>
          </a:p>
          <a:p>
            <a:pPr marL="231775" indent="-231775">
              <a:lnSpc>
                <a:spcPct val="114000"/>
              </a:lnSpc>
              <a:spcBef>
                <a:spcPts val="0"/>
              </a:spcBef>
            </a:pPr>
            <a:r>
              <a:rPr lang="en-US" sz="2200" dirty="0"/>
              <a:t>Marriage is God’s loving way </a:t>
            </a:r>
            <a:br>
              <a:rPr lang="en-US" sz="2200" dirty="0"/>
            </a:br>
            <a:r>
              <a:rPr lang="en-US" sz="2200" dirty="0"/>
              <a:t>of bringing happiness to his </a:t>
            </a:r>
            <a:br>
              <a:rPr lang="en-US" sz="2200" dirty="0"/>
            </a:br>
            <a:r>
              <a:rPr lang="en-US" sz="2200" dirty="0"/>
              <a:t>sons and daughters and </a:t>
            </a:r>
            <a:br>
              <a:rPr lang="en-US" sz="2200" dirty="0"/>
            </a:br>
            <a:r>
              <a:rPr lang="en-US" sz="2200" dirty="0"/>
              <a:t>assuring them that they need </a:t>
            </a:r>
            <a:br>
              <a:rPr lang="en-US" sz="2200" dirty="0"/>
            </a:br>
            <a:r>
              <a:rPr lang="en-US" sz="2200" dirty="0"/>
              <a:t>not be alone as they journey through life.</a:t>
            </a:r>
          </a:p>
          <a:p>
            <a:pPr marL="0" indent="0">
              <a:buNone/>
            </a:pPr>
            <a:endParaRPr lang="en-US" sz="2200" dirty="0"/>
          </a:p>
        </p:txBody>
      </p:sp>
      <p:pic>
        <p:nvPicPr>
          <p:cNvPr id="3" name="Picture 2" descr="A picture containing person, indoor, food, person&#10;&#10;Description automatically generated">
            <a:extLst>
              <a:ext uri="{FF2B5EF4-FFF2-40B4-BE49-F238E27FC236}">
                <a16:creationId xmlns:a16="http://schemas.microsoft.com/office/drawing/2014/main" id="{23CC5AC4-FA0D-434A-A1F0-C6135C5E4DC4}"/>
              </a:ext>
            </a:extLst>
          </p:cNvPr>
          <p:cNvPicPr>
            <a:picLocks noChangeAspect="1"/>
          </p:cNvPicPr>
          <p:nvPr/>
        </p:nvPicPr>
        <p:blipFill rotWithShape="1">
          <a:blip r:embed="rId3">
            <a:extLst>
              <a:ext uri="{28A0092B-C50C-407E-A947-70E740481C1C}">
                <a14:useLocalDpi xmlns:a14="http://schemas.microsoft.com/office/drawing/2010/main" val="0"/>
              </a:ext>
            </a:extLst>
          </a:blip>
          <a:srcRect l="11388" r="7270"/>
          <a:stretch/>
        </p:blipFill>
        <p:spPr>
          <a:xfrm>
            <a:off x="0" y="1795797"/>
            <a:ext cx="3983421" cy="32664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90600"/>
            <a:ext cx="8229600" cy="533400"/>
          </a:xfrm>
        </p:spPr>
        <p:txBody>
          <a:bodyPr/>
          <a:lstStyle/>
          <a:p>
            <a:r>
              <a:rPr lang="en-US" dirty="0"/>
              <a:t>God’s Plan</a:t>
            </a:r>
          </a:p>
        </p:txBody>
      </p:sp>
      <p:sp>
        <p:nvSpPr>
          <p:cNvPr id="3" name="Content Placeholder 2"/>
          <p:cNvSpPr>
            <a:spLocks noGrp="1"/>
          </p:cNvSpPr>
          <p:nvPr>
            <p:ph idx="1"/>
          </p:nvPr>
        </p:nvSpPr>
        <p:spPr>
          <a:xfrm>
            <a:off x="1066800" y="1600200"/>
            <a:ext cx="7239000" cy="4572000"/>
          </a:xfrm>
        </p:spPr>
        <p:txBody>
          <a:bodyPr>
            <a:noAutofit/>
          </a:bodyPr>
          <a:lstStyle/>
          <a:p>
            <a:pPr marL="231775" indent="-231775">
              <a:lnSpc>
                <a:spcPct val="114000"/>
              </a:lnSpc>
              <a:spcBef>
                <a:spcPts val="0"/>
              </a:spcBef>
            </a:pPr>
            <a:r>
              <a:rPr lang="en-US" sz="2200" dirty="0"/>
              <a:t>Marriage has been planned by God </a:t>
            </a:r>
            <a:br>
              <a:rPr lang="en-US" sz="2200" dirty="0"/>
            </a:br>
            <a:r>
              <a:rPr lang="en-US" sz="2200" dirty="0"/>
              <a:t>to bring about two great goods: </a:t>
            </a:r>
          </a:p>
          <a:p>
            <a:pPr marL="461963" indent="-236538">
              <a:lnSpc>
                <a:spcPct val="114000"/>
              </a:lnSpc>
              <a:spcBef>
                <a:spcPts val="0"/>
              </a:spcBef>
              <a:buSzPct val="85000"/>
              <a:buFont typeface="Courier New" panose="02070309020205020404" pitchFamily="49" charset="0"/>
              <a:buChar char="o"/>
            </a:pPr>
            <a:r>
              <a:rPr lang="en-US" sz="2200" dirty="0"/>
              <a:t>the good of the man and the </a:t>
            </a:r>
            <a:br>
              <a:rPr lang="en-US" sz="2200" dirty="0"/>
            </a:br>
            <a:r>
              <a:rPr lang="en-US" sz="2200" dirty="0"/>
              <a:t>woman pledged to each other</a:t>
            </a:r>
          </a:p>
          <a:p>
            <a:pPr marL="461963" indent="-236538">
              <a:lnSpc>
                <a:spcPct val="114000"/>
              </a:lnSpc>
              <a:spcBef>
                <a:spcPts val="0"/>
              </a:spcBef>
              <a:spcAft>
                <a:spcPts val="600"/>
              </a:spcAft>
              <a:buSzPct val="85000"/>
              <a:buFont typeface="Courier New" panose="02070309020205020404" pitchFamily="49" charset="0"/>
              <a:buChar char="o"/>
            </a:pPr>
            <a:r>
              <a:rPr lang="en-US" sz="2200" dirty="0"/>
              <a:t>the gift and nurturing of children</a:t>
            </a:r>
          </a:p>
          <a:p>
            <a:pPr marL="231775" indent="-231775">
              <a:lnSpc>
                <a:spcPct val="114000"/>
              </a:lnSpc>
              <a:spcBef>
                <a:spcPts val="0"/>
              </a:spcBef>
            </a:pPr>
            <a:r>
              <a:rPr lang="en-US" sz="2200" dirty="0"/>
              <a:t>The marital love of a man and a </a:t>
            </a:r>
            <a:br>
              <a:rPr lang="en-US" sz="2200" dirty="0"/>
            </a:br>
            <a:r>
              <a:rPr lang="en-US" sz="2200" dirty="0"/>
              <a:t>woman is an image and likeness </a:t>
            </a:r>
            <a:br>
              <a:rPr lang="en-US" sz="2200" dirty="0"/>
            </a:br>
            <a:r>
              <a:rPr lang="en-US" sz="2200" dirty="0"/>
              <a:t>of God’s love for all of us.</a:t>
            </a:r>
          </a:p>
          <a:p>
            <a:pPr marL="231775" indent="-231775">
              <a:lnSpc>
                <a:spcPct val="114000"/>
              </a:lnSpc>
              <a:spcBef>
                <a:spcPts val="0"/>
              </a:spcBef>
            </a:pPr>
            <a:r>
              <a:rPr lang="en-US" sz="2200" dirty="0"/>
              <a:t>If God blesses the husband and wife with the gift</a:t>
            </a:r>
            <a:br>
              <a:rPr lang="en-US" sz="2200" dirty="0"/>
            </a:br>
            <a:r>
              <a:rPr lang="en-US" sz="2200" dirty="0"/>
              <a:t>of a child, there is all the more reason to rejoice!</a:t>
            </a:r>
          </a:p>
        </p:txBody>
      </p:sp>
      <p:pic>
        <p:nvPicPr>
          <p:cNvPr id="5" name="Picture 4" descr="A picture containing person, indoor, person, sitting&#10;&#10;Description automatically generated">
            <a:extLst>
              <a:ext uri="{FF2B5EF4-FFF2-40B4-BE49-F238E27FC236}">
                <a16:creationId xmlns:a16="http://schemas.microsoft.com/office/drawing/2014/main" id="{CE6D0045-723F-4F2B-8B43-185D1FEC54B4}"/>
              </a:ext>
            </a:extLst>
          </p:cNvPr>
          <p:cNvPicPr>
            <a:picLocks noChangeAspect="1"/>
          </p:cNvPicPr>
          <p:nvPr/>
        </p:nvPicPr>
        <p:blipFill rotWithShape="1">
          <a:blip r:embed="rId3">
            <a:extLst>
              <a:ext uri="{28A0092B-C50C-407E-A947-70E740481C1C}">
                <a14:useLocalDpi xmlns:a14="http://schemas.microsoft.com/office/drawing/2010/main" val="0"/>
              </a:ext>
            </a:extLst>
          </a:blip>
          <a:srcRect l="19156" r="18589"/>
          <a:stretch/>
        </p:blipFill>
        <p:spPr>
          <a:xfrm>
            <a:off x="6187966" y="1257300"/>
            <a:ext cx="2971800" cy="31838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Marriage and the Old Covenant</a:t>
            </a:r>
          </a:p>
        </p:txBody>
      </p:sp>
      <p:sp>
        <p:nvSpPr>
          <p:cNvPr id="3" name="Content Placeholder 2"/>
          <p:cNvSpPr>
            <a:spLocks noGrp="1"/>
          </p:cNvSpPr>
          <p:nvPr>
            <p:ph idx="1"/>
          </p:nvPr>
        </p:nvSpPr>
        <p:spPr>
          <a:xfrm>
            <a:off x="3048000" y="1600200"/>
            <a:ext cx="5867400" cy="4648200"/>
          </a:xfrm>
        </p:spPr>
        <p:txBody>
          <a:bodyPr>
            <a:noAutofit/>
          </a:bodyPr>
          <a:lstStyle/>
          <a:p>
            <a:pPr marL="231775" indent="-231775">
              <a:lnSpc>
                <a:spcPct val="114000"/>
              </a:lnSpc>
              <a:spcBef>
                <a:spcPts val="0"/>
              </a:spcBef>
            </a:pPr>
            <a:r>
              <a:rPr lang="en-US" dirty="0"/>
              <a:t>Under the Old Covenant, the unity and indissolubility of marriage was a moral concept that developed gradually. Initially, polygamy was not rejected, but the Law of Moses protected the wife from being at the mercy of her husband. </a:t>
            </a:r>
          </a:p>
          <a:p>
            <a:pPr marL="231775" indent="-231775">
              <a:lnSpc>
                <a:spcPct val="114000"/>
              </a:lnSpc>
              <a:spcBef>
                <a:spcPts val="0"/>
              </a:spcBef>
            </a:pPr>
            <a:r>
              <a:rPr lang="en-US" dirty="0"/>
              <a:t>The prophets aimed for a higher standard. They saw God’s covenant</a:t>
            </a:r>
            <a:br>
              <a:rPr lang="en-US" dirty="0"/>
            </a:br>
            <a:r>
              <a:rPr lang="en-US" dirty="0"/>
              <a:t>as one of an exclusive married love, with God as the Bridegroom and Israel as the Bride.</a:t>
            </a:r>
          </a:p>
        </p:txBody>
      </p:sp>
      <p:pic>
        <p:nvPicPr>
          <p:cNvPr id="5" name="Picture 4" descr="A person standing in front of a building&#10;&#10;Description automatically generated">
            <a:extLst>
              <a:ext uri="{FF2B5EF4-FFF2-40B4-BE49-F238E27FC236}">
                <a16:creationId xmlns:a16="http://schemas.microsoft.com/office/drawing/2014/main" id="{10143779-652E-430B-9D4C-B8D4E690B67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23" r="3583" b="2042"/>
          <a:stretch/>
        </p:blipFill>
        <p:spPr>
          <a:xfrm>
            <a:off x="0" y="1676400"/>
            <a:ext cx="2865120" cy="3581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normAutofit/>
          </a:bodyPr>
          <a:lstStyle/>
          <a:p>
            <a:r>
              <a:rPr lang="en-US" dirty="0"/>
              <a:t>The Book of Tobit</a:t>
            </a:r>
          </a:p>
        </p:txBody>
      </p:sp>
      <p:pic>
        <p:nvPicPr>
          <p:cNvPr id="5" name="Picture 4" descr="A close up of a piece of paper&#10;&#10;Description automatically generated">
            <a:extLst>
              <a:ext uri="{FF2B5EF4-FFF2-40B4-BE49-F238E27FC236}">
                <a16:creationId xmlns:a16="http://schemas.microsoft.com/office/drawing/2014/main" id="{5CCE4425-3AED-495D-A2B0-4A65841B00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435" y="2971801"/>
            <a:ext cx="5067129" cy="3379774"/>
          </a:xfrm>
          <a:prstGeom prst="rect">
            <a:avLst/>
          </a:prstGeom>
        </p:spPr>
      </p:pic>
      <p:sp>
        <p:nvSpPr>
          <p:cNvPr id="3" name="Content Placeholder 2"/>
          <p:cNvSpPr>
            <a:spLocks noGrp="1"/>
          </p:cNvSpPr>
          <p:nvPr>
            <p:ph idx="1"/>
          </p:nvPr>
        </p:nvSpPr>
        <p:spPr>
          <a:xfrm>
            <a:off x="914400" y="1524001"/>
            <a:ext cx="7620000" cy="1447800"/>
          </a:xfrm>
        </p:spPr>
        <p:txBody>
          <a:bodyPr>
            <a:normAutofit/>
          </a:bodyPr>
          <a:lstStyle/>
          <a:p>
            <a:pPr marL="0" indent="0">
              <a:lnSpc>
                <a:spcPct val="114000"/>
              </a:lnSpc>
              <a:spcBef>
                <a:spcPts val="0"/>
              </a:spcBef>
              <a:buNone/>
            </a:pPr>
            <a:r>
              <a:rPr lang="en-US" dirty="0"/>
              <a:t>The Book of Tobit encourages us to be faithful to God’s Law, to act respectfully towards parents, to honor marriage, and to value almsgiving, prayer, and fasting.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87972"/>
            <a:ext cx="8229600" cy="533400"/>
          </a:xfrm>
        </p:spPr>
        <p:txBody>
          <a:bodyPr/>
          <a:lstStyle/>
          <a:p>
            <a:r>
              <a:rPr lang="en-US" dirty="0"/>
              <a:t>The Wedding at Cana</a:t>
            </a:r>
          </a:p>
        </p:txBody>
      </p:sp>
      <p:sp>
        <p:nvSpPr>
          <p:cNvPr id="3" name="Content Placeholder 2"/>
          <p:cNvSpPr>
            <a:spLocks noGrp="1"/>
          </p:cNvSpPr>
          <p:nvPr>
            <p:ph idx="1"/>
          </p:nvPr>
        </p:nvSpPr>
        <p:spPr>
          <a:xfrm>
            <a:off x="3124200" y="1600200"/>
            <a:ext cx="5638800" cy="4343400"/>
          </a:xfrm>
        </p:spPr>
        <p:txBody>
          <a:bodyPr>
            <a:noAutofit/>
          </a:bodyPr>
          <a:lstStyle/>
          <a:p>
            <a:pPr marL="231775" indent="-231775">
              <a:lnSpc>
                <a:spcPct val="114000"/>
              </a:lnSpc>
              <a:spcBef>
                <a:spcPts val="0"/>
              </a:spcBef>
            </a:pPr>
            <a:r>
              <a:rPr lang="en-US" sz="2200" dirty="0"/>
              <a:t>The Church has always seen marriage as part of the divine plan, and sees in Jesus’ presence at the wedding at Cana a sign of his blessing on the state of marriage. </a:t>
            </a:r>
          </a:p>
          <a:p>
            <a:pPr marL="231775" indent="-231775">
              <a:lnSpc>
                <a:spcPct val="114000"/>
              </a:lnSpc>
              <a:spcBef>
                <a:spcPts val="0"/>
              </a:spcBef>
            </a:pPr>
            <a:r>
              <a:rPr lang="en-US" sz="2200" dirty="0"/>
              <a:t>Jesus’ presence at the wedding affirmed the goodness of marriage and revealed that the Sacrament of Matrimony, from then on, would be a sign of his presence. </a:t>
            </a:r>
          </a:p>
          <a:p>
            <a:pPr marL="231775" indent="-231775">
              <a:lnSpc>
                <a:spcPct val="114000"/>
              </a:lnSpc>
              <a:spcBef>
                <a:spcPts val="0"/>
              </a:spcBef>
            </a:pPr>
            <a:r>
              <a:rPr lang="en-US" sz="2200" dirty="0"/>
              <a:t>Jesus’ affirmation of the goodness of marriage forms the background for his teaching on other issues related to marriage and family.  </a:t>
            </a:r>
          </a:p>
        </p:txBody>
      </p:sp>
      <p:pic>
        <p:nvPicPr>
          <p:cNvPr id="5" name="Picture 4" descr="A picture containing window, building, colorful, food&#10;&#10;Description automatically generated">
            <a:extLst>
              <a:ext uri="{FF2B5EF4-FFF2-40B4-BE49-F238E27FC236}">
                <a16:creationId xmlns:a16="http://schemas.microsoft.com/office/drawing/2014/main" id="{D590A334-03AB-4F14-B546-DFB7E02D03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899" r="2153"/>
          <a:stretch/>
        </p:blipFill>
        <p:spPr>
          <a:xfrm>
            <a:off x="0" y="1676400"/>
            <a:ext cx="2984938" cy="35498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86600"/>
            <a:ext cx="8229600" cy="533400"/>
          </a:xfrm>
        </p:spPr>
        <p:txBody>
          <a:bodyPr/>
          <a:lstStyle/>
          <a:p>
            <a:r>
              <a:rPr lang="en-US" dirty="0"/>
              <a:t>What Is Marriage?	</a:t>
            </a:r>
          </a:p>
        </p:txBody>
      </p:sp>
      <p:sp>
        <p:nvSpPr>
          <p:cNvPr id="3" name="Content Placeholder 2"/>
          <p:cNvSpPr>
            <a:spLocks noGrp="1"/>
          </p:cNvSpPr>
          <p:nvPr>
            <p:ph idx="1"/>
          </p:nvPr>
        </p:nvSpPr>
        <p:spPr>
          <a:xfrm>
            <a:off x="914400" y="1607528"/>
            <a:ext cx="5272152" cy="4648200"/>
          </a:xfrm>
        </p:spPr>
        <p:txBody>
          <a:bodyPr>
            <a:normAutofit/>
          </a:bodyPr>
          <a:lstStyle/>
          <a:p>
            <a:pPr marL="231775" indent="-231775">
              <a:lnSpc>
                <a:spcPct val="114000"/>
              </a:lnSpc>
              <a:spcBef>
                <a:spcPts val="0"/>
              </a:spcBef>
            </a:pPr>
            <a:r>
              <a:rPr lang="en-US" sz="2200" dirty="0"/>
              <a:t>Marriage is an exclusive, permanent, and lifelong contract between a man and a woman in which they commit themselves to care for each other and to procreate and raise children. </a:t>
            </a:r>
          </a:p>
          <a:p>
            <a:pPr marL="231775" indent="-231775">
              <a:lnSpc>
                <a:spcPct val="114000"/>
              </a:lnSpc>
              <a:spcBef>
                <a:spcPts val="0"/>
              </a:spcBef>
            </a:pPr>
            <a:r>
              <a:rPr lang="en-US" sz="2200" dirty="0"/>
              <a:t>When a marriage takes place between baptized people who enter a covenant modeled on that between Christ and the Church, it is recognized as the Sacrament of Matrimony. </a:t>
            </a:r>
          </a:p>
        </p:txBody>
      </p:sp>
      <p:pic>
        <p:nvPicPr>
          <p:cNvPr id="5" name="Picture 4" descr="A picture containing table&#10;&#10;Description automatically generated">
            <a:extLst>
              <a:ext uri="{FF2B5EF4-FFF2-40B4-BE49-F238E27FC236}">
                <a16:creationId xmlns:a16="http://schemas.microsoft.com/office/drawing/2014/main" id="{515DE580-A711-4F40-81BC-FFB27B75AC3C}"/>
              </a:ext>
            </a:extLst>
          </p:cNvPr>
          <p:cNvPicPr>
            <a:picLocks noChangeAspect="1"/>
          </p:cNvPicPr>
          <p:nvPr/>
        </p:nvPicPr>
        <p:blipFill rotWithShape="1">
          <a:blip r:embed="rId3">
            <a:extLst>
              <a:ext uri="{28A0092B-C50C-407E-A947-70E740481C1C}">
                <a14:useLocalDpi xmlns:a14="http://schemas.microsoft.com/office/drawing/2010/main" val="0"/>
              </a:ext>
            </a:extLst>
          </a:blip>
          <a:srcRect l="29209" r="17546"/>
          <a:stretch/>
        </p:blipFill>
        <p:spPr>
          <a:xfrm>
            <a:off x="6186552" y="1676400"/>
            <a:ext cx="2957448" cy="367698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How to Prepare for a Catholic Marriage</a:t>
            </a:r>
          </a:p>
        </p:txBody>
      </p:sp>
      <p:sp>
        <p:nvSpPr>
          <p:cNvPr id="3" name="Content Placeholder 2"/>
          <p:cNvSpPr>
            <a:spLocks noGrp="1"/>
          </p:cNvSpPr>
          <p:nvPr>
            <p:ph idx="1"/>
          </p:nvPr>
        </p:nvSpPr>
        <p:spPr>
          <a:xfrm>
            <a:off x="3810000" y="1734207"/>
            <a:ext cx="4829502" cy="4343400"/>
          </a:xfrm>
        </p:spPr>
        <p:txBody>
          <a:bodyPr>
            <a:normAutofit/>
          </a:bodyPr>
          <a:lstStyle/>
          <a:p>
            <a:pPr marL="346075" indent="-346075">
              <a:lnSpc>
                <a:spcPct val="114000"/>
              </a:lnSpc>
              <a:spcBef>
                <a:spcPts val="0"/>
              </a:spcBef>
              <a:buAutoNum type="arabicPeriod"/>
            </a:pPr>
            <a:r>
              <a:rPr lang="en-US" sz="2200" dirty="0"/>
              <a:t>Meet with your parish priest as soon as you get engaged. </a:t>
            </a:r>
          </a:p>
          <a:p>
            <a:pPr marL="346075" indent="-346075">
              <a:lnSpc>
                <a:spcPct val="114000"/>
              </a:lnSpc>
              <a:spcBef>
                <a:spcPts val="0"/>
              </a:spcBef>
              <a:buAutoNum type="arabicPeriod"/>
            </a:pPr>
            <a:r>
              <a:rPr lang="en-US" sz="2200" dirty="0"/>
              <a:t>Prepare for your marriage. Set aside at least six months to have adequate time to arrange practical wedding details and to reflect on your relationship and future. Give yourselves time to pray</a:t>
            </a:r>
            <a:r>
              <a:rPr lang="en-US" dirty="0"/>
              <a:t>—</a:t>
            </a:r>
            <a:r>
              <a:rPr lang="en-US" sz="2200" dirty="0"/>
              <a:t>together and individually. </a:t>
            </a:r>
          </a:p>
          <a:p>
            <a:pPr marL="346075" indent="-346075">
              <a:lnSpc>
                <a:spcPct val="114000"/>
              </a:lnSpc>
              <a:spcBef>
                <a:spcPts val="0"/>
              </a:spcBef>
              <a:buAutoNum type="arabicPeriod"/>
            </a:pPr>
            <a:r>
              <a:rPr lang="en-US" sz="2200" dirty="0"/>
              <a:t>Attend an approved marriage preparation program. </a:t>
            </a:r>
          </a:p>
        </p:txBody>
      </p:sp>
      <p:pic>
        <p:nvPicPr>
          <p:cNvPr id="5" name="Picture 4" descr="A picture containing person, outdoor, person, person&#10;&#10;Description automatically generated">
            <a:extLst>
              <a:ext uri="{FF2B5EF4-FFF2-40B4-BE49-F238E27FC236}">
                <a16:creationId xmlns:a16="http://schemas.microsoft.com/office/drawing/2014/main" id="{6CB9393D-1448-4CAD-B14C-3FAEEB343A38}"/>
              </a:ext>
            </a:extLst>
          </p:cNvPr>
          <p:cNvPicPr>
            <a:picLocks noChangeAspect="1"/>
          </p:cNvPicPr>
          <p:nvPr/>
        </p:nvPicPr>
        <p:blipFill rotWithShape="1">
          <a:blip r:embed="rId3">
            <a:extLst>
              <a:ext uri="{28A0092B-C50C-407E-A947-70E740481C1C}">
                <a14:useLocalDpi xmlns:a14="http://schemas.microsoft.com/office/drawing/2010/main" val="0"/>
              </a:ext>
            </a:extLst>
          </a:blip>
          <a:srcRect l="9996" r="10041"/>
          <a:stretch/>
        </p:blipFill>
        <p:spPr>
          <a:xfrm>
            <a:off x="0" y="1828800"/>
            <a:ext cx="3657600" cy="3352800"/>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1433</Words>
  <Application>Microsoft Office PowerPoint</Application>
  <PresentationFormat>On-screen Show (4:3)</PresentationFormat>
  <Paragraphs>90</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Courier New</vt:lpstr>
      <vt:lpstr>LIC Presentation template</vt:lpstr>
      <vt:lpstr>The Sacrament  of Matrimony</vt:lpstr>
      <vt:lpstr>Chapter Focus Question:</vt:lpstr>
      <vt:lpstr>Marriage Is a Lifelong Covenant</vt:lpstr>
      <vt:lpstr>God’s Plan</vt:lpstr>
      <vt:lpstr>Marriage and the Old Covenant</vt:lpstr>
      <vt:lpstr>The Book of Tobit</vt:lpstr>
      <vt:lpstr>The Wedding at Cana</vt:lpstr>
      <vt:lpstr>What Is Marriage? </vt:lpstr>
      <vt:lpstr>How to Prepare for a Catholic Marriage</vt:lpstr>
      <vt:lpstr>The Order of Matrimony</vt:lpstr>
      <vt:lpstr>Discuss with a Partner </vt:lpstr>
      <vt:lpstr>Marriage: A Lifelong Journey</vt:lpstr>
      <vt:lpstr>What Is the Domestic Church?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Sacrament of Matrimony</dc:title>
  <dc:creator>Ivy Wick</dc:creator>
  <cp:lastModifiedBy>Brooke</cp:lastModifiedBy>
  <cp:revision>29</cp:revision>
  <dcterms:created xsi:type="dcterms:W3CDTF">2020-11-20T16:00:00Z</dcterms:created>
  <dcterms:modified xsi:type="dcterms:W3CDTF">2020-12-04T21:57:55Z</dcterms:modified>
</cp:coreProperties>
</file>